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84" r:id="rId5"/>
    <p:sldId id="287" r:id="rId6"/>
    <p:sldId id="285" r:id="rId7"/>
    <p:sldId id="296" r:id="rId8"/>
    <p:sldId id="261" r:id="rId9"/>
    <p:sldId id="297" r:id="rId10"/>
    <p:sldId id="298" r:id="rId11"/>
    <p:sldId id="299" r:id="rId12"/>
    <p:sldId id="300" r:id="rId13"/>
    <p:sldId id="301" r:id="rId14"/>
    <p:sldId id="302" r:id="rId15"/>
    <p:sldId id="303" r:id="rId16"/>
    <p:sldId id="304" r:id="rId17"/>
    <p:sldId id="305" r:id="rId18"/>
    <p:sldId id="295" r:id="rId19"/>
    <p:sldId id="262" r:id="rId20"/>
    <p:sldId id="288" r:id="rId21"/>
    <p:sldId id="293" r:id="rId22"/>
    <p:sldId id="29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4D1EE-320F-4ADC-AE41-1A2FEAAC7AF9}" v="2" dt="2024-08-04T16:51:54.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7" autoAdjust="0"/>
    <p:restoredTop sz="94899" autoAdjust="0"/>
  </p:normalViewPr>
  <p:slideViewPr>
    <p:cSldViewPr snapToGrid="0" snapToObjects="1" showGuides="1">
      <p:cViewPr varScale="1">
        <p:scale>
          <a:sx n="118" d="100"/>
          <a:sy n="118" d="100"/>
        </p:scale>
        <p:origin x="84" y="496"/>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 Ramos" userId="a7f2b581db93dd60" providerId="LiveId" clId="{4F54D1EE-320F-4ADC-AE41-1A2FEAAC7AF9}"/>
    <pc:docChg chg="undo redo custSel modSld">
      <pc:chgData name="Alberto Ramos" userId="a7f2b581db93dd60" providerId="LiveId" clId="{4F54D1EE-320F-4ADC-AE41-1A2FEAAC7AF9}" dt="2024-08-04T22:18:25.959" v="569" actId="20577"/>
      <pc:docMkLst>
        <pc:docMk/>
      </pc:docMkLst>
      <pc:sldChg chg="modSp mod">
        <pc:chgData name="Alberto Ramos" userId="a7f2b581db93dd60" providerId="LiveId" clId="{4F54D1EE-320F-4ADC-AE41-1A2FEAAC7AF9}" dt="2024-08-04T22:18:12.812" v="547" actId="6549"/>
        <pc:sldMkLst>
          <pc:docMk/>
          <pc:sldMk cId="3780002892" sldId="287"/>
        </pc:sldMkLst>
        <pc:spChg chg="mod">
          <ac:chgData name="Alberto Ramos" userId="a7f2b581db93dd60" providerId="LiveId" clId="{4F54D1EE-320F-4ADC-AE41-1A2FEAAC7AF9}" dt="2024-08-04T22:18:12.812" v="547" actId="6549"/>
          <ac:spMkLst>
            <pc:docMk/>
            <pc:sldMk cId="3780002892" sldId="287"/>
            <ac:spMk id="4" creationId="{F7F72EA7-7448-EA7A-DE1C-33CD1331CDA4}"/>
          </ac:spMkLst>
        </pc:spChg>
      </pc:sldChg>
      <pc:sldChg chg="addSp delSp modSp mod">
        <pc:chgData name="Alberto Ramos" userId="a7f2b581db93dd60" providerId="LiveId" clId="{4F54D1EE-320F-4ADC-AE41-1A2FEAAC7AF9}" dt="2024-08-04T22:18:25.959" v="569" actId="20577"/>
        <pc:sldMkLst>
          <pc:docMk/>
          <pc:sldMk cId="866533554" sldId="296"/>
        </pc:sldMkLst>
        <pc:spChg chg="mod">
          <ac:chgData name="Alberto Ramos" userId="a7f2b581db93dd60" providerId="LiveId" clId="{4F54D1EE-320F-4ADC-AE41-1A2FEAAC7AF9}" dt="2024-08-04T17:20:05.178" v="523" actId="1076"/>
          <ac:spMkLst>
            <pc:docMk/>
            <pc:sldMk cId="866533554" sldId="296"/>
            <ac:spMk id="2" creationId="{A2C579D0-D5BE-BC05-B3B3-05E97433F452}"/>
          </ac:spMkLst>
        </pc:spChg>
        <pc:spChg chg="add del mod">
          <ac:chgData name="Alberto Ramos" userId="a7f2b581db93dd60" providerId="LiveId" clId="{4F54D1EE-320F-4ADC-AE41-1A2FEAAC7AF9}" dt="2024-08-04T16:49:37.864" v="170" actId="931"/>
          <ac:spMkLst>
            <pc:docMk/>
            <pc:sldMk cId="866533554" sldId="296"/>
            <ac:spMk id="4" creationId="{54E0E386-C199-F27F-0A5A-BD0D5B04786D}"/>
          </ac:spMkLst>
        </pc:spChg>
        <pc:spChg chg="mod">
          <ac:chgData name="Alberto Ramos" userId="a7f2b581db93dd60" providerId="LiveId" clId="{4F54D1EE-320F-4ADC-AE41-1A2FEAAC7AF9}" dt="2024-08-04T16:48:35.512" v="147" actId="20577"/>
          <ac:spMkLst>
            <pc:docMk/>
            <pc:sldMk cId="866533554" sldId="296"/>
            <ac:spMk id="8" creationId="{A166C0EF-C5A6-69F2-BCD5-6F3E10322961}"/>
          </ac:spMkLst>
        </pc:spChg>
        <pc:spChg chg="mod">
          <ac:chgData name="Alberto Ramos" userId="a7f2b581db93dd60" providerId="LiveId" clId="{4F54D1EE-320F-4ADC-AE41-1A2FEAAC7AF9}" dt="2024-08-04T16:50:43.738" v="317" actId="20577"/>
          <ac:spMkLst>
            <pc:docMk/>
            <pc:sldMk cId="866533554" sldId="296"/>
            <ac:spMk id="9" creationId="{8A268DA4-D5BC-38AA-54EB-D10668305C7E}"/>
          </ac:spMkLst>
        </pc:spChg>
        <pc:spChg chg="mod">
          <ac:chgData name="Alberto Ramos" userId="a7f2b581db93dd60" providerId="LiveId" clId="{4F54D1EE-320F-4ADC-AE41-1A2FEAAC7AF9}" dt="2024-08-04T16:55:04.360" v="328" actId="20577"/>
          <ac:spMkLst>
            <pc:docMk/>
            <pc:sldMk cId="866533554" sldId="296"/>
            <ac:spMk id="10" creationId="{D5589FD6-C049-67E3-0386-55C9E18A5B7F}"/>
          </ac:spMkLst>
        </pc:spChg>
        <pc:spChg chg="mod">
          <ac:chgData name="Alberto Ramos" userId="a7f2b581db93dd60" providerId="LiveId" clId="{4F54D1EE-320F-4ADC-AE41-1A2FEAAC7AF9}" dt="2024-08-04T16:55:29.555" v="389" actId="20577"/>
          <ac:spMkLst>
            <pc:docMk/>
            <pc:sldMk cId="866533554" sldId="296"/>
            <ac:spMk id="11" creationId="{ABEE4168-3FE3-7D58-F903-91FC215BAE4D}"/>
          </ac:spMkLst>
        </pc:spChg>
        <pc:spChg chg="mod">
          <ac:chgData name="Alberto Ramos" userId="a7f2b581db93dd60" providerId="LiveId" clId="{4F54D1EE-320F-4ADC-AE41-1A2FEAAC7AF9}" dt="2024-08-04T16:56:56.080" v="478" actId="20577"/>
          <ac:spMkLst>
            <pc:docMk/>
            <pc:sldMk cId="866533554" sldId="296"/>
            <ac:spMk id="12" creationId="{BC99BB05-2464-9628-4AF6-F75298B4B89E}"/>
          </ac:spMkLst>
        </pc:spChg>
        <pc:spChg chg="mod">
          <ac:chgData name="Alberto Ramos" userId="a7f2b581db93dd60" providerId="LiveId" clId="{4F54D1EE-320F-4ADC-AE41-1A2FEAAC7AF9}" dt="2024-08-04T22:18:25.959" v="569" actId="20577"/>
          <ac:spMkLst>
            <pc:docMk/>
            <pc:sldMk cId="866533554" sldId="296"/>
            <ac:spMk id="13" creationId="{57A2B835-2EB4-13B7-BE89-EDFBC68B96C3}"/>
          </ac:spMkLst>
        </pc:spChg>
        <pc:spChg chg="mod">
          <ac:chgData name="Alberto Ramos" userId="a7f2b581db93dd60" providerId="LiveId" clId="{4F54D1EE-320F-4ADC-AE41-1A2FEAAC7AF9}" dt="2024-08-04T16:50:39.425" v="316" actId="20577"/>
          <ac:spMkLst>
            <pc:docMk/>
            <pc:sldMk cId="866533554" sldId="296"/>
            <ac:spMk id="14" creationId="{E798351D-2881-C0EE-6D6D-424E1230A6D4}"/>
          </ac:spMkLst>
        </pc:spChg>
        <pc:spChg chg="mod">
          <ac:chgData name="Alberto Ramos" userId="a7f2b581db93dd60" providerId="LiveId" clId="{4F54D1EE-320F-4ADC-AE41-1A2FEAAC7AF9}" dt="2024-08-04T16:55:18.528" v="371" actId="20577"/>
          <ac:spMkLst>
            <pc:docMk/>
            <pc:sldMk cId="866533554" sldId="296"/>
            <ac:spMk id="15" creationId="{A0AE4BAA-4471-F175-A91F-AF7D4D9694F3}"/>
          </ac:spMkLst>
        </pc:spChg>
        <pc:spChg chg="mod">
          <ac:chgData name="Alberto Ramos" userId="a7f2b581db93dd60" providerId="LiveId" clId="{4F54D1EE-320F-4ADC-AE41-1A2FEAAC7AF9}" dt="2024-08-04T16:55:51.404" v="452" actId="20577"/>
          <ac:spMkLst>
            <pc:docMk/>
            <pc:sldMk cId="866533554" sldId="296"/>
            <ac:spMk id="16" creationId="{A6C25713-E18A-8B65-C9FA-9A00A9CBBA6B}"/>
          </ac:spMkLst>
        </pc:spChg>
        <pc:spChg chg="add del mod">
          <ac:chgData name="Alberto Ramos" userId="a7f2b581db93dd60" providerId="LiveId" clId="{4F54D1EE-320F-4ADC-AE41-1A2FEAAC7AF9}" dt="2024-08-04T16:51:54.923" v="319" actId="931"/>
          <ac:spMkLst>
            <pc:docMk/>
            <pc:sldMk cId="866533554" sldId="296"/>
            <ac:spMk id="18" creationId="{F7A852D7-08A9-B266-7459-60F93E22202C}"/>
          </ac:spMkLst>
        </pc:spChg>
        <pc:picChg chg="add mod">
          <ac:chgData name="Alberto Ramos" userId="a7f2b581db93dd60" providerId="LiveId" clId="{4F54D1EE-320F-4ADC-AE41-1A2FEAAC7AF9}" dt="2024-08-04T16:49:37.864" v="170" actId="931"/>
          <ac:picMkLst>
            <pc:docMk/>
            <pc:sldMk cId="866533554" sldId="296"/>
            <ac:picMk id="6" creationId="{1EDB6C9D-2DD8-83F2-9547-9B1F39DBDBC2}"/>
          </ac:picMkLst>
        </pc:picChg>
        <pc:picChg chg="add mod">
          <ac:chgData name="Alberto Ramos" userId="a7f2b581db93dd60" providerId="LiveId" clId="{4F54D1EE-320F-4ADC-AE41-1A2FEAAC7AF9}" dt="2024-08-04T16:51:55.802" v="321" actId="962"/>
          <ac:picMkLst>
            <pc:docMk/>
            <pc:sldMk cId="866533554" sldId="296"/>
            <ac:picMk id="20" creationId="{88994296-4EE0-D6E3-41E3-720DC7B8992D}"/>
          </ac:picMkLst>
        </pc:picChg>
        <pc:picChg chg="del">
          <ac:chgData name="Alberto Ramos" userId="a7f2b581db93dd60" providerId="LiveId" clId="{4F54D1EE-320F-4ADC-AE41-1A2FEAAC7AF9}" dt="2024-08-04T16:48:49.500" v="169" actId="478"/>
          <ac:picMkLst>
            <pc:docMk/>
            <pc:sldMk cId="866533554" sldId="296"/>
            <ac:picMk id="84" creationId="{62583283-A6AD-B55E-25D4-E6CFB25B8FC2}"/>
          </ac:picMkLst>
        </pc:picChg>
        <pc:picChg chg="del">
          <ac:chgData name="Alberto Ramos" userId="a7f2b581db93dd60" providerId="LiveId" clId="{4F54D1EE-320F-4ADC-AE41-1A2FEAAC7AF9}" dt="2024-08-04T16:50:47.320" v="318" actId="478"/>
          <ac:picMkLst>
            <pc:docMk/>
            <pc:sldMk cId="866533554" sldId="296"/>
            <ac:picMk id="86" creationId="{8AEB4AE0-338D-0B9E-025E-3973A1ECDC8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454590903409801E-2"/>
          <c:y val="4.7050858504945392E-2"/>
          <c:w val="0.95900139755257863"/>
          <c:h val="0.79147902417734117"/>
        </c:manualLayout>
      </c:layout>
      <c:barChart>
        <c:barDir val="col"/>
        <c:grouping val="clustered"/>
        <c:varyColors val="0"/>
        <c:ser>
          <c:idx val="0"/>
          <c:order val="0"/>
          <c:tx>
            <c:strRef>
              <c:f>Sheet1!$B$1</c:f>
              <c:strCache>
                <c:ptCount val="1"/>
                <c:pt idx="0">
                  <c:v>Series 3</c:v>
                </c:pt>
              </c:strCache>
            </c:strRef>
          </c:tx>
          <c:spPr>
            <a:solidFill>
              <a:schemeClr val="tx2">
                <a:alpha val="99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7222-4864-9A92-C5D990DF2D3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7222-4864-9A92-C5D990DF2D33}"/>
            </c:ext>
          </c:extLst>
        </c:ser>
        <c:ser>
          <c:idx val="2"/>
          <c:order val="2"/>
          <c:tx>
            <c:strRef>
              <c:f>Sheet1!$D$1</c:f>
              <c:strCache>
                <c:ptCount val="1"/>
                <c:pt idx="0">
                  <c:v>Series 1</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7222-4864-9A92-C5D990DF2D33}"/>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panose="020B0503020202020204" pitchFamily="34" charset="0"/>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3</c:v>
                </c:pt>
              </c:strCache>
            </c:strRef>
          </c:tx>
          <c:spPr>
            <a:solidFill>
              <a:schemeClr val="tx2">
                <a:alpha val="99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7222-4864-9A92-C5D990DF2D3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7222-4864-9A92-C5D990DF2D33}"/>
            </c:ext>
          </c:extLst>
        </c:ser>
        <c:ser>
          <c:idx val="2"/>
          <c:order val="2"/>
          <c:tx>
            <c:strRef>
              <c:f>Sheet1!$D$1</c:f>
              <c:strCache>
                <c:ptCount val="1"/>
                <c:pt idx="0">
                  <c:v>Series 1</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7222-4864-9A92-C5D990DF2D33}"/>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panose="020B0503020202020204" pitchFamily="34" charset="0"/>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3</c:v>
                </c:pt>
              </c:strCache>
            </c:strRef>
          </c:tx>
          <c:spPr>
            <a:solidFill>
              <a:schemeClr val="tx2">
                <a:alpha val="99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7222-4864-9A92-C5D990DF2D3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7222-4864-9A92-C5D990DF2D33}"/>
            </c:ext>
          </c:extLst>
        </c:ser>
        <c:ser>
          <c:idx val="2"/>
          <c:order val="2"/>
          <c:tx>
            <c:strRef>
              <c:f>Sheet1!$D$1</c:f>
              <c:strCache>
                <c:ptCount val="1"/>
                <c:pt idx="0">
                  <c:v>Series 1</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7222-4864-9A92-C5D990DF2D33}"/>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panose="020B0503020202020204" pitchFamily="34" charset="0"/>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3</c:v>
                </c:pt>
              </c:strCache>
            </c:strRef>
          </c:tx>
          <c:spPr>
            <a:solidFill>
              <a:schemeClr val="tx2">
                <a:alpha val="99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7222-4864-9A92-C5D990DF2D3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7222-4864-9A92-C5D990DF2D33}"/>
            </c:ext>
          </c:extLst>
        </c:ser>
        <c:ser>
          <c:idx val="2"/>
          <c:order val="2"/>
          <c:tx>
            <c:strRef>
              <c:f>Sheet1!$D$1</c:f>
              <c:strCache>
                <c:ptCount val="1"/>
                <c:pt idx="0">
                  <c:v>Series 1</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7222-4864-9A92-C5D990DF2D33}"/>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panose="020B0503020202020204" pitchFamily="34" charset="0"/>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8/4/2024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openclipart.org/detail/215430/chart"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150422" y="828857"/>
            <a:ext cx="4873752" cy="4512829"/>
          </a:xfrm>
        </p:spPr>
        <p:txBody>
          <a:bodyPr/>
          <a:lstStyle/>
          <a:p>
            <a:r>
              <a:rPr lang="en-US" dirty="0"/>
              <a:t>Crash Test Corgi Analyzes Accidents </a:t>
            </a:r>
            <a:r>
              <a:rPr lang="en-US" sz="4800" dirty="0"/>
              <a:t>in</a:t>
            </a:r>
            <a:r>
              <a:rPr lang="en-US" dirty="0"/>
              <a:t> Arizona</a:t>
            </a:r>
          </a:p>
        </p:txBody>
      </p:sp>
      <p:pic>
        <p:nvPicPr>
          <p:cNvPr id="4" name="Picture 3">
            <a:extLst>
              <a:ext uri="{FF2B5EF4-FFF2-40B4-BE49-F238E27FC236}">
                <a16:creationId xmlns:a16="http://schemas.microsoft.com/office/drawing/2014/main" id="{13C19E2D-991F-07A0-4178-1CDA0280E8C5}"/>
              </a:ext>
            </a:extLst>
          </p:cNvPr>
          <p:cNvPicPr>
            <a:picLocks noChangeAspect="1"/>
          </p:cNvPicPr>
          <p:nvPr/>
        </p:nvPicPr>
        <p:blipFill>
          <a:blip r:embed="rId2"/>
          <a:stretch>
            <a:fillRect/>
          </a:stretch>
        </p:blipFill>
        <p:spPr>
          <a:xfrm>
            <a:off x="6167827" y="828857"/>
            <a:ext cx="4919094" cy="4934045"/>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731520" y="1947672"/>
            <a:ext cx="3209544" cy="4592276"/>
          </a:xfrm>
        </p:spPr>
        <p:txBody>
          <a:bodyPr/>
          <a:lstStyle/>
          <a:p>
            <a:r>
              <a:rPr lang="en-US" dirty="0"/>
              <a:t>Talking points-Dean</a:t>
            </a:r>
            <a:br>
              <a:rPr lang="en-US" dirty="0"/>
            </a:br>
            <a:r>
              <a:rPr lang="en-US" sz="1600" dirty="0"/>
              <a:t>(Be sure to customize icons for each talking point)</a:t>
            </a:r>
            <a:endParaRPr lang="en-US" sz="1200" dirty="0"/>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Planning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Synergize scalable</a:t>
            </a:r>
            <a:r>
              <a:rPr lang="zh-CN" altLang="en-US"/>
              <a:t> </a:t>
            </a:r>
            <a:r>
              <a:rPr lang="en-US" dirty="0"/>
              <a:t>e-commerce</a:t>
            </a:r>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Marketing</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Disseminate standardized metrics</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Design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Coordinate</a:t>
            </a:r>
            <a:r>
              <a:rPr lang="zh-CN" altLang="en-US" dirty="0"/>
              <a:t> </a:t>
            </a:r>
            <a:r>
              <a:rPr lang="en-US" dirty="0"/>
              <a:t>e-business applications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Strategy</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Foster holistically superior methodologies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Deploy strategic networks with compelling</a:t>
            </a:r>
            <a:r>
              <a:rPr lang="zh-CN" altLang="en-US"/>
              <a:t> </a:t>
            </a:r>
            <a:r>
              <a:rPr lang="en-US" dirty="0"/>
              <a:t>e-business needs</a:t>
            </a:r>
          </a:p>
          <a:p>
            <a:endParaRPr lang="en-US" dirty="0"/>
          </a:p>
        </p:txBody>
      </p:sp>
    </p:spTree>
    <p:extLst>
      <p:ext uri="{BB962C8B-B14F-4D97-AF65-F5344CB8AC3E}">
        <p14:creationId xmlns:p14="http://schemas.microsoft.com/office/powerpoint/2010/main" val="2721245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sz="4000" dirty="0"/>
              <a:t>Cut and Paste Chart Below </a:t>
            </a:r>
            <a:r>
              <a:rPr lang="en-US" sz="2000" dirty="0"/>
              <a:t>(Dean)</a:t>
            </a:r>
          </a:p>
        </p:txBody>
      </p:sp>
      <p:graphicFrame>
        <p:nvGraphicFramePr>
          <p:cNvPr id="7" name="Chart 13" descr="bar chart&#10;">
            <a:extLst>
              <a:ext uri="{FF2B5EF4-FFF2-40B4-BE49-F238E27FC236}">
                <a16:creationId xmlns:a16="http://schemas.microsoft.com/office/drawing/2014/main" id="{7E0EC39C-E7E1-4A4A-B298-8D66CD618ECA}"/>
              </a:ext>
            </a:extLst>
          </p:cNvPr>
          <p:cNvGraphicFramePr>
            <a:graphicFrameLocks noGrp="1"/>
          </p:cNvGraphicFramePr>
          <p:nvPr>
            <p:ph idx="1"/>
          </p:nvPr>
        </p:nvGraphicFramePr>
        <p:xfrm>
          <a:off x="484188" y="1809750"/>
          <a:ext cx="11001375" cy="41608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Python Project 1</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4023963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dirty="0"/>
              <a:t>Topic 4</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p:txBody>
          <a:bodyPr/>
          <a:lstStyle/>
          <a:p>
            <a:r>
              <a:rPr lang="en-US" altLang="zh-CN" dirty="0"/>
              <a:t>Joseph</a:t>
            </a:r>
          </a:p>
        </p:txBody>
      </p:sp>
      <p:pic>
        <p:nvPicPr>
          <p:cNvPr id="6" name="Picture Placeholder 5">
            <a:extLst>
              <a:ext uri="{FF2B5EF4-FFF2-40B4-BE49-F238E27FC236}">
                <a16:creationId xmlns:a16="http://schemas.microsoft.com/office/drawing/2014/main" id="{E53B5721-B570-86AB-0CC4-D7BD0A205C78}"/>
              </a:ext>
            </a:extLst>
          </p:cNvPr>
          <p:cNvPicPr>
            <a:picLocks noGrp="1" noChangeAspect="1"/>
          </p:cNvPicPr>
          <p:nvPr>
            <p:ph type="pic" sz="quarter" idx="10"/>
          </p:nvPr>
        </p:nvPicPr>
        <p:blipFill>
          <a:blip r:embed="rId2"/>
          <a:srcRect l="4964" r="4964"/>
          <a:stretch/>
        </p:blipFill>
        <p:spPr/>
      </p:pic>
    </p:spTree>
    <p:extLst>
      <p:ext uri="{BB962C8B-B14F-4D97-AF65-F5344CB8AC3E}">
        <p14:creationId xmlns:p14="http://schemas.microsoft.com/office/powerpoint/2010/main" val="216473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731520" y="1947672"/>
            <a:ext cx="3209544" cy="4592276"/>
          </a:xfrm>
        </p:spPr>
        <p:txBody>
          <a:bodyPr/>
          <a:lstStyle/>
          <a:p>
            <a:r>
              <a:rPr lang="en-US" dirty="0"/>
              <a:t>Talking points-Joseph</a:t>
            </a:r>
            <a:br>
              <a:rPr lang="en-US" dirty="0"/>
            </a:br>
            <a:r>
              <a:rPr lang="en-US" sz="1600" dirty="0"/>
              <a:t>(Be sure to customize icons for each talking point)</a:t>
            </a:r>
            <a:endParaRPr lang="en-US" sz="1200" dirty="0"/>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Planning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Synergize scalable</a:t>
            </a:r>
            <a:r>
              <a:rPr lang="zh-CN" altLang="en-US"/>
              <a:t> </a:t>
            </a:r>
            <a:r>
              <a:rPr lang="en-US" dirty="0"/>
              <a:t>e-commerce</a:t>
            </a:r>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Marketing</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Disseminate standardized metrics</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Design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Coordinate</a:t>
            </a:r>
            <a:r>
              <a:rPr lang="zh-CN" altLang="en-US" dirty="0"/>
              <a:t> </a:t>
            </a:r>
            <a:r>
              <a:rPr lang="en-US" dirty="0"/>
              <a:t>e-business applications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Strategy</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Foster holistically superior methodologies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Deploy strategic networks with compelling</a:t>
            </a:r>
            <a:r>
              <a:rPr lang="zh-CN" altLang="en-US"/>
              <a:t> </a:t>
            </a:r>
            <a:r>
              <a:rPr lang="en-US" dirty="0"/>
              <a:t>e-business needs</a:t>
            </a:r>
          </a:p>
          <a:p>
            <a:endParaRPr lang="en-US" dirty="0"/>
          </a:p>
        </p:txBody>
      </p:sp>
    </p:spTree>
    <p:extLst>
      <p:ext uri="{BB962C8B-B14F-4D97-AF65-F5344CB8AC3E}">
        <p14:creationId xmlns:p14="http://schemas.microsoft.com/office/powerpoint/2010/main" val="226710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sz="4000" dirty="0"/>
              <a:t>Cut and Paste Chart Below </a:t>
            </a:r>
            <a:r>
              <a:rPr lang="en-US" sz="2000" dirty="0"/>
              <a:t>(Joseph)</a:t>
            </a:r>
          </a:p>
        </p:txBody>
      </p:sp>
      <p:graphicFrame>
        <p:nvGraphicFramePr>
          <p:cNvPr id="7" name="Chart 13" descr="bar chart&#10;">
            <a:extLst>
              <a:ext uri="{FF2B5EF4-FFF2-40B4-BE49-F238E27FC236}">
                <a16:creationId xmlns:a16="http://schemas.microsoft.com/office/drawing/2014/main" id="{7E0EC39C-E7E1-4A4A-B298-8D66CD618ECA}"/>
              </a:ext>
            </a:extLst>
          </p:cNvPr>
          <p:cNvGraphicFramePr>
            <a:graphicFrameLocks noGrp="1"/>
          </p:cNvGraphicFramePr>
          <p:nvPr>
            <p:ph idx="1"/>
          </p:nvPr>
        </p:nvGraphicFramePr>
        <p:xfrm>
          <a:off x="484188" y="1809750"/>
          <a:ext cx="11001375" cy="41608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14</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Python Project 1</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229163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sz="6000" dirty="0">
                <a:latin typeface="Century Gothic" panose="020B0502020202020204" pitchFamily="34" charset="0"/>
              </a:rPr>
              <a:t>Areas of growth</a:t>
            </a:r>
            <a:endParaRPr lang="en-US" dirty="0"/>
          </a:p>
        </p:txBody>
      </p:sp>
      <p:graphicFrame>
        <p:nvGraphicFramePr>
          <p:cNvPr id="14" name="Content Placeholder 13">
            <a:extLst>
              <a:ext uri="{FF2B5EF4-FFF2-40B4-BE49-F238E27FC236}">
                <a16:creationId xmlns:a16="http://schemas.microsoft.com/office/drawing/2014/main" id="{DA114D53-FAB3-91E5-14AB-5B375DA2617E}"/>
              </a:ext>
            </a:extLst>
          </p:cNvPr>
          <p:cNvGraphicFramePr>
            <a:graphicFrameLocks noGrp="1"/>
          </p:cNvGraphicFramePr>
          <p:nvPr>
            <p:ph idx="1"/>
            <p:extLst>
              <p:ext uri="{D42A27DB-BD31-4B8C-83A1-F6EECF244321}">
                <p14:modId xmlns:p14="http://schemas.microsoft.com/office/powerpoint/2010/main" val="3742022588"/>
              </p:ext>
            </p:extLst>
          </p:nvPr>
        </p:nvGraphicFramePr>
        <p:xfrm>
          <a:off x="838200" y="2063011"/>
          <a:ext cx="10477500" cy="367044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3307912261"/>
                    </a:ext>
                  </a:extLst>
                </a:gridCol>
                <a:gridCol w="2095500">
                  <a:extLst>
                    <a:ext uri="{9D8B030D-6E8A-4147-A177-3AD203B41FA5}">
                      <a16:colId xmlns:a16="http://schemas.microsoft.com/office/drawing/2014/main" val="205469312"/>
                    </a:ext>
                  </a:extLst>
                </a:gridCol>
                <a:gridCol w="2095500">
                  <a:extLst>
                    <a:ext uri="{9D8B030D-6E8A-4147-A177-3AD203B41FA5}">
                      <a16:colId xmlns:a16="http://schemas.microsoft.com/office/drawing/2014/main" val="2233447510"/>
                    </a:ext>
                  </a:extLst>
                </a:gridCol>
                <a:gridCol w="2095500">
                  <a:extLst>
                    <a:ext uri="{9D8B030D-6E8A-4147-A177-3AD203B41FA5}">
                      <a16:colId xmlns:a16="http://schemas.microsoft.com/office/drawing/2014/main" val="2618575971"/>
                    </a:ext>
                  </a:extLst>
                </a:gridCol>
                <a:gridCol w="2095500">
                  <a:extLst>
                    <a:ext uri="{9D8B030D-6E8A-4147-A177-3AD203B41FA5}">
                      <a16:colId xmlns:a16="http://schemas.microsoft.com/office/drawing/2014/main" val="706485337"/>
                    </a:ext>
                  </a:extLst>
                </a:gridCol>
              </a:tblGrid>
              <a:tr h="734088">
                <a:tc>
                  <a:txBody>
                    <a:bodyPr/>
                    <a:lstStyle/>
                    <a:p>
                      <a:pPr algn="ctr"/>
                      <a:endParaRPr lang="en-US" sz="2000" b="0" i="0" dirty="0">
                        <a:ln>
                          <a:solidFill>
                            <a:srgbClr val="C95B3A"/>
                          </a:solidFill>
                        </a:ln>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B2B</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Supply chain</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ROI</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E-commerce</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10302437"/>
                  </a:ext>
                </a:extLst>
              </a:tr>
              <a:tr h="734088">
                <a:tc>
                  <a:txBody>
                    <a:bodyPr/>
                    <a:lstStyle/>
                    <a:p>
                      <a:pPr algn="ctr"/>
                      <a:r>
                        <a:rPr lang="en-US" sz="2000" b="0" i="0" dirty="0">
                          <a:solidFill>
                            <a:schemeClr val="bg1"/>
                          </a:solidFill>
                          <a:latin typeface="Univers Condensed Light" panose="020B0306020202040204" pitchFamily="34" charset="0"/>
                        </a:rPr>
                        <a:t>Q1</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2.3</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5.0</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454227287"/>
                  </a:ext>
                </a:extLst>
              </a:tr>
              <a:tr h="734088">
                <a:tc>
                  <a:txBody>
                    <a:bodyPr/>
                    <a:lstStyle/>
                    <a:p>
                      <a:pPr algn="ctr"/>
                      <a:r>
                        <a:rPr lang="en-US" sz="2000" b="0" i="0" dirty="0">
                          <a:solidFill>
                            <a:schemeClr val="bg1"/>
                          </a:solidFill>
                          <a:latin typeface="Univers Condensed Light" panose="020B0306020202040204" pitchFamily="34" charset="0"/>
                        </a:rPr>
                        <a:t>Q2</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21463532"/>
                  </a:ext>
                </a:extLst>
              </a:tr>
              <a:tr h="734088">
                <a:tc>
                  <a:txBody>
                    <a:bodyPr/>
                    <a:lstStyle/>
                    <a:p>
                      <a:pPr algn="ctr"/>
                      <a:r>
                        <a:rPr lang="en-US" sz="2000" b="0" i="0" dirty="0">
                          <a:solidFill>
                            <a:schemeClr val="bg1"/>
                          </a:solidFill>
                          <a:latin typeface="Univers Condensed Light" panose="020B0306020202040204" pitchFamily="34" charset="0"/>
                        </a:rPr>
                        <a:t>Q3</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944132588"/>
                  </a:ext>
                </a:extLst>
              </a:tr>
              <a:tr h="734088">
                <a:tc>
                  <a:txBody>
                    <a:bodyPr/>
                    <a:lstStyle/>
                    <a:p>
                      <a:pPr algn="ctr"/>
                      <a:r>
                        <a:rPr lang="en-US" sz="2000" b="0" i="0" dirty="0">
                          <a:solidFill>
                            <a:schemeClr val="bg1"/>
                          </a:solidFill>
                          <a:latin typeface="Univers Condensed Light" panose="020B0306020202040204" pitchFamily="34" charset="0"/>
                        </a:rPr>
                        <a:t>Q4</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696221205"/>
                  </a:ext>
                </a:extLst>
              </a:tr>
            </a:tbl>
          </a:graphicData>
        </a:graphic>
      </p:graphicFrame>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16</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2011023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Business opportunities are like buses. There’s always another one coming.</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Richard Branson</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Tree>
    <p:extLst>
      <p:ext uri="{BB962C8B-B14F-4D97-AF65-F5344CB8AC3E}">
        <p14:creationId xmlns:p14="http://schemas.microsoft.com/office/powerpoint/2010/main" val="613288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How we get there​</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ROI​</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r>
              <a:rPr lang="en-US" dirty="0"/>
              <a:t>Envision multimedia-based expertise and cross-media growth strategies​</a:t>
            </a:r>
            <a:br>
              <a:rPr lang="en-US" dirty="0"/>
            </a:br>
            <a:br>
              <a:rPr lang="en-US" dirty="0"/>
            </a:br>
            <a:r>
              <a:rPr lang="en-US" dirty="0"/>
              <a:t>Visualize quality intellectual capital​</a:t>
            </a:r>
            <a:br>
              <a:rPr lang="en-US" dirty="0"/>
            </a:br>
            <a:br>
              <a:rPr lang="en-US" dirty="0"/>
            </a:br>
            <a:r>
              <a:rPr lang="en-US" dirty="0"/>
              <a:t>Engage worldwide methodologies with web-enabled technologies​</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dirty="0"/>
              <a:t>Niche markets</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a:t>Pursue scalable customer service through sustainable strategies​</a:t>
            </a:r>
            <a:br>
              <a:rPr lang="en-US" dirty="0"/>
            </a:br>
            <a:br>
              <a:rPr lang="en-US" dirty="0"/>
            </a:br>
            <a:r>
              <a:rPr lang="en-US" dirty="0"/>
              <a:t>Engage top-line web services with cutting-edge deliverables​</a:t>
            </a:r>
          </a:p>
          <a:p>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dirty="0"/>
              <a:t>Supply chains​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dirty="0"/>
              <a:t>Cultivate one-to-one customer service with robust ideas​</a:t>
            </a:r>
            <a:br>
              <a:rPr lang="en-US" dirty="0"/>
            </a:br>
            <a:br>
              <a:rPr lang="en-US" dirty="0"/>
            </a:br>
            <a:r>
              <a:rPr lang="en-US" dirty="0"/>
              <a:t>Maximize timely deliverables for real-time schemas</a:t>
            </a:r>
          </a:p>
          <a:p>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18</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095245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19</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982383" y="990231"/>
            <a:ext cx="5038344" cy="1709928"/>
          </a:xfrm>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206487"/>
            <a:ext cx="5010912" cy="2978161"/>
          </a:xfrm>
        </p:spPr>
        <p:txBody>
          <a:bodyPr/>
          <a:lstStyle/>
          <a:p>
            <a:r>
              <a:rPr lang="en-US" dirty="0"/>
              <a:t>We used dataset from Kaggle based on accidents in the state of Arizona from 2012-2016. This presentation will cover:</a:t>
            </a:r>
          </a:p>
          <a:p>
            <a:pPr marL="397764" indent="-342900">
              <a:buFont typeface="+mj-lt"/>
              <a:buAutoNum type="arabicPeriod"/>
            </a:pPr>
            <a:r>
              <a:rPr lang="en-US" dirty="0"/>
              <a:t>Does Federal Spending Have an Impact on Accidents?–Alberto  </a:t>
            </a:r>
          </a:p>
          <a:p>
            <a:pPr marL="397764" indent="-342900">
              <a:buFont typeface="+mj-lt"/>
              <a:buAutoNum type="arabicPeriod"/>
            </a:pPr>
            <a:r>
              <a:rPr lang="en-US" dirty="0"/>
              <a:t>Topic 2 –Priscilla</a:t>
            </a:r>
          </a:p>
          <a:p>
            <a:pPr marL="397764" indent="-342900">
              <a:buFont typeface="+mj-lt"/>
              <a:buAutoNum type="arabicPeriod"/>
            </a:pPr>
            <a:r>
              <a:rPr lang="en-US" dirty="0"/>
              <a:t>Topic 3 –Dean </a:t>
            </a:r>
          </a:p>
          <a:p>
            <a:pPr marL="397764" indent="-342900">
              <a:buFont typeface="+mj-lt"/>
              <a:buAutoNum type="arabicPeriod"/>
            </a:pPr>
            <a:r>
              <a:rPr lang="en-US" dirty="0"/>
              <a:t>Topic 4 –Joseph </a:t>
            </a:r>
          </a:p>
          <a:p>
            <a:pPr marL="397764" indent="-342900">
              <a:buFont typeface="+mj-lt"/>
              <a:buAutoNum type="arabicPeriod"/>
            </a:pPr>
            <a:endParaRPr lang="en-US" dirty="0"/>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11" name="Picture 10">
            <a:extLst>
              <a:ext uri="{FF2B5EF4-FFF2-40B4-BE49-F238E27FC236}">
                <a16:creationId xmlns:a16="http://schemas.microsoft.com/office/drawing/2014/main" id="{45D67356-C3B6-03B2-9DCF-2BD84E2FCD4D}"/>
              </a:ext>
            </a:extLst>
          </p:cNvPr>
          <p:cNvPicPr>
            <a:picLocks noChangeAspect="1"/>
          </p:cNvPicPr>
          <p:nvPr/>
        </p:nvPicPr>
        <p:blipFill>
          <a:blip r:embed="rId2"/>
          <a:stretch>
            <a:fillRect/>
          </a:stretch>
        </p:blipFill>
        <p:spPr>
          <a:xfrm>
            <a:off x="7688361" y="1331843"/>
            <a:ext cx="5044877" cy="5526157"/>
          </a:xfrm>
          <a:prstGeom prst="rect">
            <a:avLst/>
          </a:prstGeom>
        </p:spPr>
      </p:pic>
    </p:spTree>
    <p:extLst>
      <p:ext uri="{BB962C8B-B14F-4D97-AF65-F5344CB8AC3E}">
        <p14:creationId xmlns:p14="http://schemas.microsoft.com/office/powerpoint/2010/main" val="37800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dirty="0"/>
              <a:t>Topic 1</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p:txBody>
          <a:bodyPr/>
          <a:lstStyle/>
          <a:p>
            <a:r>
              <a:rPr lang="en-US" altLang="zh-CN" dirty="0"/>
              <a:t>Alberto</a:t>
            </a:r>
          </a:p>
        </p:txBody>
      </p:sp>
      <p:pic>
        <p:nvPicPr>
          <p:cNvPr id="6" name="Picture Placeholder 5">
            <a:extLst>
              <a:ext uri="{FF2B5EF4-FFF2-40B4-BE49-F238E27FC236}">
                <a16:creationId xmlns:a16="http://schemas.microsoft.com/office/drawing/2014/main" id="{19602E99-522C-FB27-2865-72E1D078C2BF}"/>
              </a:ext>
            </a:extLst>
          </p:cNvPr>
          <p:cNvPicPr>
            <a:picLocks noGrp="1" noChangeAspect="1"/>
          </p:cNvPicPr>
          <p:nvPr>
            <p:ph type="pic" sz="quarter" idx="10"/>
          </p:nvPr>
        </p:nvPicPr>
        <p:blipFill>
          <a:blip r:embed="rId2"/>
          <a:srcRect l="850" r="850"/>
          <a:stretch/>
        </p:blipFill>
        <p:spPr/>
      </p:pic>
    </p:spTree>
    <p:extLst>
      <p:ext uri="{BB962C8B-B14F-4D97-AF65-F5344CB8AC3E}">
        <p14:creationId xmlns:p14="http://schemas.microsoft.com/office/powerpoint/2010/main" val="375226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266205" y="467895"/>
            <a:ext cx="4257100" cy="5338271"/>
          </a:xfrm>
        </p:spPr>
        <p:txBody>
          <a:bodyPr/>
          <a:lstStyle/>
          <a:p>
            <a:r>
              <a:rPr lang="en-US" sz="4800" dirty="0"/>
              <a:t>Impact of Government Spending</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a:xfrm>
            <a:off x="5769864" y="457200"/>
            <a:ext cx="5403130" cy="338328"/>
          </a:xfrm>
        </p:spPr>
        <p:txBody>
          <a:bodyPr/>
          <a:lstStyle/>
          <a:p>
            <a:r>
              <a:rPr lang="en-US" dirty="0"/>
              <a:t>How many accidents and where?</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a:t>Utilize Kaggle Data</a:t>
            </a:r>
            <a:endParaRPr lang="en-US" dirty="0"/>
          </a:p>
          <a:p>
            <a:endParaRPr lang="en-US" dirty="0"/>
          </a:p>
        </p:txBody>
      </p:sp>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a:xfrm>
            <a:off x="5769864" y="1746504"/>
            <a:ext cx="5771054" cy="338328"/>
          </a:xfrm>
        </p:spPr>
        <p:txBody>
          <a:bodyPr/>
          <a:lstStyle/>
          <a:p>
            <a:r>
              <a:rPr lang="en-US" dirty="0"/>
              <a:t>How much does the Govt spend locally?</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Use USAspending.com API to trace money to counties</a:t>
            </a:r>
          </a:p>
          <a:p>
            <a:endParaRPr lang="en-US" dirty="0"/>
          </a:p>
        </p:txBody>
      </p:sp>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Chart</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Graph Data and Glean insights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3"/>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If I had more time</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Ways to improve the data to glean better insights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4"/>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Intro next speaker</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Deploy strategic networks with compelling</a:t>
            </a:r>
            <a:r>
              <a:rPr lang="zh-CN" altLang="en-US" dirty="0"/>
              <a:t> </a:t>
            </a:r>
            <a:r>
              <a:rPr lang="en-US" dirty="0"/>
              <a:t>e-business needs</a:t>
            </a:r>
          </a:p>
          <a:p>
            <a:endParaRPr lang="en-US" dirty="0"/>
          </a:p>
        </p:txBody>
      </p:sp>
      <p:pic>
        <p:nvPicPr>
          <p:cNvPr id="6" name="Picture Placeholder 5" descr="Dollar outline">
            <a:extLst>
              <a:ext uri="{FF2B5EF4-FFF2-40B4-BE49-F238E27FC236}">
                <a16:creationId xmlns:a16="http://schemas.microsoft.com/office/drawing/2014/main" id="{1EDB6C9D-2DD8-83F2-9547-9B1F39DBDBC2}"/>
              </a:ext>
            </a:extLst>
          </p:cNvPr>
          <p:cNvPicPr>
            <a:picLocks noGrp="1" noChangeAspect="1"/>
          </p:cNvPicPr>
          <p:nvPr>
            <p:ph type="pic" sz="quarter" idx="11"/>
          </p:nvPr>
        </p:nvPicPr>
        <p:blipFill>
          <a:blip r:embed="rId5">
            <a:extLst>
              <a:ext uri="{96DAC541-7B7A-43D3-8B79-37D633B846F1}">
                <asvg:svgBlip xmlns:asvg="http://schemas.microsoft.com/office/drawing/2016/SVG/main" r:embed="rId6"/>
              </a:ext>
            </a:extLst>
          </a:blip>
          <a:srcRect/>
          <a:stretch>
            <a:fillRect/>
          </a:stretch>
        </p:blipFill>
        <p:spPr/>
      </p:pic>
      <p:pic>
        <p:nvPicPr>
          <p:cNvPr id="20" name="Picture Placeholder 19" descr="A graph with arrows and lines&#10;&#10;Description automatically generated with medium confidence">
            <a:extLst>
              <a:ext uri="{FF2B5EF4-FFF2-40B4-BE49-F238E27FC236}">
                <a16:creationId xmlns:a16="http://schemas.microsoft.com/office/drawing/2014/main" id="{88994296-4EE0-D6E3-41E3-720DC7B8992D}"/>
              </a:ext>
            </a:extLst>
          </p:cNvPr>
          <p:cNvPicPr>
            <a:picLocks noGrp="1" noChangeAspect="1"/>
          </p:cNvPicPr>
          <p:nvPr>
            <p:ph type="pic" sz="quarter" idx="12"/>
          </p:nvPr>
        </p:nvPicPr>
        <p:blipFill>
          <a:blip r:embed="rId7">
            <a:extLst>
              <a:ext uri="{837473B0-CC2E-450A-ABE3-18F120FF3D39}">
                <a1611:picAttrSrcUrl xmlns:a1611="http://schemas.microsoft.com/office/drawing/2016/11/main" r:id="rId8"/>
              </a:ext>
            </a:extLst>
          </a:blip>
          <a:srcRect/>
          <a:stretch>
            <a:fillRect/>
          </a:stretch>
        </p:blipFill>
        <p:spPr/>
      </p:pic>
    </p:spTree>
    <p:extLst>
      <p:ext uri="{BB962C8B-B14F-4D97-AF65-F5344CB8AC3E}">
        <p14:creationId xmlns:p14="http://schemas.microsoft.com/office/powerpoint/2010/main" val="866533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sz="4000" dirty="0"/>
              <a:t>Cut and Paste Chart Below </a:t>
            </a:r>
            <a:r>
              <a:rPr lang="en-US" sz="2000" dirty="0"/>
              <a:t>(Alberto)</a:t>
            </a:r>
          </a:p>
        </p:txBody>
      </p:sp>
      <p:graphicFrame>
        <p:nvGraphicFramePr>
          <p:cNvPr id="7" name="Chart 13" descr="bar chart&#10;">
            <a:extLst>
              <a:ext uri="{FF2B5EF4-FFF2-40B4-BE49-F238E27FC236}">
                <a16:creationId xmlns:a16="http://schemas.microsoft.com/office/drawing/2014/main" id="{7E0EC39C-E7E1-4A4A-B298-8D66CD618ECA}"/>
              </a:ext>
            </a:extLst>
          </p:cNvPr>
          <p:cNvGraphicFramePr>
            <a:graphicFrameLocks noGrp="1"/>
          </p:cNvGraphicFramePr>
          <p:nvPr>
            <p:ph idx="1"/>
            <p:extLst>
              <p:ext uri="{D42A27DB-BD31-4B8C-83A1-F6EECF244321}">
                <p14:modId xmlns:p14="http://schemas.microsoft.com/office/powerpoint/2010/main" val="3396421549"/>
              </p:ext>
            </p:extLst>
          </p:nvPr>
        </p:nvGraphicFramePr>
        <p:xfrm>
          <a:off x="484188" y="1809750"/>
          <a:ext cx="11001375" cy="41608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Python Project 1</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283108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dirty="0"/>
              <a:t>Topic 2</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p:txBody>
          <a:bodyPr/>
          <a:lstStyle/>
          <a:p>
            <a:r>
              <a:rPr lang="en-US" altLang="zh-CN" dirty="0"/>
              <a:t>Priscilla</a:t>
            </a:r>
          </a:p>
        </p:txBody>
      </p:sp>
      <p:pic>
        <p:nvPicPr>
          <p:cNvPr id="9" name="Picture Placeholder 8">
            <a:extLst>
              <a:ext uri="{FF2B5EF4-FFF2-40B4-BE49-F238E27FC236}">
                <a16:creationId xmlns:a16="http://schemas.microsoft.com/office/drawing/2014/main" id="{102EEA17-7E90-8D4D-7D40-9D9FEB489150}"/>
              </a:ext>
            </a:extLst>
          </p:cNvPr>
          <p:cNvPicPr>
            <a:picLocks noGrp="1" noChangeAspect="1"/>
          </p:cNvPicPr>
          <p:nvPr>
            <p:ph type="pic" sz="quarter" idx="10"/>
          </p:nvPr>
        </p:nvPicPr>
        <p:blipFill>
          <a:blip r:embed="rId2"/>
          <a:srcRect t="298" b="298"/>
          <a:stretch/>
        </p:blipFill>
        <p:spPr/>
      </p:pic>
    </p:spTree>
    <p:extLst>
      <p:ext uri="{BB962C8B-B14F-4D97-AF65-F5344CB8AC3E}">
        <p14:creationId xmlns:p14="http://schemas.microsoft.com/office/powerpoint/2010/main" val="364231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731520" y="1947672"/>
            <a:ext cx="3209544" cy="4592276"/>
          </a:xfrm>
        </p:spPr>
        <p:txBody>
          <a:bodyPr/>
          <a:lstStyle/>
          <a:p>
            <a:r>
              <a:rPr lang="en-US" dirty="0"/>
              <a:t>Talking points-Priscilla</a:t>
            </a:r>
            <a:br>
              <a:rPr lang="en-US" dirty="0"/>
            </a:br>
            <a:r>
              <a:rPr lang="en-US" sz="1600" dirty="0"/>
              <a:t>(Be sure to customize icons for each talking point)</a:t>
            </a:r>
            <a:endParaRPr lang="en-US" sz="1200" dirty="0"/>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Planning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Synergize scalable</a:t>
            </a:r>
            <a:r>
              <a:rPr lang="zh-CN" altLang="en-US"/>
              <a:t> </a:t>
            </a:r>
            <a:r>
              <a:rPr lang="en-US" dirty="0"/>
              <a:t>e-commerce</a:t>
            </a:r>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Marketing</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Disseminate standardized metrics</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Design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Coordinate</a:t>
            </a:r>
            <a:r>
              <a:rPr lang="zh-CN" altLang="en-US" dirty="0"/>
              <a:t> </a:t>
            </a:r>
            <a:r>
              <a:rPr lang="en-US" dirty="0"/>
              <a:t>e-business applications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Strategy</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Foster holistically superior methodologies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Deploy strategic networks with compelling</a:t>
            </a:r>
            <a:r>
              <a:rPr lang="zh-CN" altLang="en-US"/>
              <a:t> </a:t>
            </a:r>
            <a:r>
              <a:rPr lang="en-US" dirty="0"/>
              <a:t>e-business needs</a:t>
            </a:r>
          </a:p>
          <a:p>
            <a:endParaRPr lang="en-US" dirty="0"/>
          </a:p>
        </p:txBody>
      </p:sp>
    </p:spTree>
    <p:extLst>
      <p:ext uri="{BB962C8B-B14F-4D97-AF65-F5344CB8AC3E}">
        <p14:creationId xmlns:p14="http://schemas.microsoft.com/office/powerpoint/2010/main" val="809589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sz="4000" dirty="0"/>
              <a:t>Cut and Paste Chart Below </a:t>
            </a:r>
            <a:r>
              <a:rPr lang="en-US" sz="2000" dirty="0"/>
              <a:t>(Priscilla)</a:t>
            </a:r>
          </a:p>
        </p:txBody>
      </p:sp>
      <p:graphicFrame>
        <p:nvGraphicFramePr>
          <p:cNvPr id="7" name="Chart 13" descr="bar chart&#10;">
            <a:extLst>
              <a:ext uri="{FF2B5EF4-FFF2-40B4-BE49-F238E27FC236}">
                <a16:creationId xmlns:a16="http://schemas.microsoft.com/office/drawing/2014/main" id="{7E0EC39C-E7E1-4A4A-B298-8D66CD618ECA}"/>
              </a:ext>
            </a:extLst>
          </p:cNvPr>
          <p:cNvGraphicFramePr>
            <a:graphicFrameLocks noGrp="1"/>
          </p:cNvGraphicFramePr>
          <p:nvPr>
            <p:ph idx="1"/>
          </p:nvPr>
        </p:nvGraphicFramePr>
        <p:xfrm>
          <a:off x="484188" y="1809750"/>
          <a:ext cx="11001375" cy="41608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Python Project 1</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12119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dirty="0"/>
              <a:t>Topic 3</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p:txBody>
          <a:bodyPr/>
          <a:lstStyle/>
          <a:p>
            <a:r>
              <a:rPr lang="en-US" altLang="zh-CN" dirty="0"/>
              <a:t>Dean</a:t>
            </a:r>
          </a:p>
        </p:txBody>
      </p:sp>
      <p:pic>
        <p:nvPicPr>
          <p:cNvPr id="8" name="Picture Placeholder 7">
            <a:extLst>
              <a:ext uri="{FF2B5EF4-FFF2-40B4-BE49-F238E27FC236}">
                <a16:creationId xmlns:a16="http://schemas.microsoft.com/office/drawing/2014/main" id="{95140D39-3120-EDCC-3FC3-D816E010AEE3}"/>
              </a:ext>
            </a:extLst>
          </p:cNvPr>
          <p:cNvPicPr>
            <a:picLocks noGrp="1" noChangeAspect="1"/>
          </p:cNvPicPr>
          <p:nvPr>
            <p:ph type="pic" sz="quarter" idx="10"/>
          </p:nvPr>
        </p:nvPicPr>
        <p:blipFill>
          <a:blip r:embed="rId2"/>
          <a:srcRect l="150" r="150"/>
          <a:stretch/>
        </p:blipFill>
        <p:spPr/>
      </p:pic>
    </p:spTree>
    <p:extLst>
      <p:ext uri="{BB962C8B-B14F-4D97-AF65-F5344CB8AC3E}">
        <p14:creationId xmlns:p14="http://schemas.microsoft.com/office/powerpoint/2010/main" val="17744572"/>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{ABAACF47-B2E6-4429-909B-6B307FC57554}tf11429527_win32</Template>
  <TotalTime>390</TotalTime>
  <Words>495</Words>
  <Application>Microsoft Office PowerPoint</Application>
  <PresentationFormat>Widescreen</PresentationFormat>
  <Paragraphs>128</Paragraphs>
  <Slides>19</Slides>
  <Notes>0</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DM Sans Medium</vt:lpstr>
      <vt:lpstr>Karla</vt:lpstr>
      <vt:lpstr>Univers Condensed Light</vt:lpstr>
      <vt:lpstr>Office Theme</vt:lpstr>
      <vt:lpstr>Crash Test Corgi Analyzes Accidents in Arizona</vt:lpstr>
      <vt:lpstr>Introduction </vt:lpstr>
      <vt:lpstr>Topic 1</vt:lpstr>
      <vt:lpstr>Impact of Government Spending</vt:lpstr>
      <vt:lpstr>Cut and Paste Chart Below (Alberto)</vt:lpstr>
      <vt:lpstr>Topic 2</vt:lpstr>
      <vt:lpstr>Talking points-Priscilla (Be sure to customize icons for each talking point)</vt:lpstr>
      <vt:lpstr>Cut and Paste Chart Below (Priscilla)</vt:lpstr>
      <vt:lpstr>Topic 3</vt:lpstr>
      <vt:lpstr>Talking points-Dean (Be sure to customize icons for each talking point)</vt:lpstr>
      <vt:lpstr>Cut and Paste Chart Below (Dean)</vt:lpstr>
      <vt:lpstr>Topic 4</vt:lpstr>
      <vt:lpstr>Talking points-Joseph (Be sure to customize icons for each talking point)</vt:lpstr>
      <vt:lpstr>Cut and Paste Chart Below (Joseph)</vt:lpstr>
      <vt:lpstr>Thank you</vt:lpstr>
      <vt:lpstr>Areas of growth</vt:lpstr>
      <vt:lpstr>Business opportunities are like buses. There’s always another one coming.</vt:lpstr>
      <vt:lpstr>How we get there​</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Priscilla Miller</dc:creator>
  <cp:lastModifiedBy>Alberto Ramos</cp:lastModifiedBy>
  <cp:revision>2</cp:revision>
  <dcterms:created xsi:type="dcterms:W3CDTF">2024-08-01T21:57:21Z</dcterms:created>
  <dcterms:modified xsi:type="dcterms:W3CDTF">2024-08-04T22:18:33Z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